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9144000" cy="5143500"/>
  <p:embeddedFontLst>
    <p:embeddedFont>
      <p:font typeface="Oswald Medium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Tahom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9" roundtripDataSignature="AMtx7mgrMrZCk3Wy1bk+VxsibXVdO5J5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Tahoma-bold.fntdata"/><Relationship Id="rId47" Type="http://schemas.openxmlformats.org/officeDocument/2006/relationships/font" Target="fonts/Tahoma-regular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OswaldMedium-regular.fntdata"/><Relationship Id="rId32" Type="http://schemas.openxmlformats.org/officeDocument/2006/relationships/slide" Target="slides/slide27.xml"/><Relationship Id="rId35" Type="http://schemas.openxmlformats.org/officeDocument/2006/relationships/font" Target="fonts/Roboto-regular.fntdata"/><Relationship Id="rId34" Type="http://schemas.openxmlformats.org/officeDocument/2006/relationships/font" Target="fonts/OswaldMedium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f52f9065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5f52f9065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9f657ba4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39f657ba4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fe023e8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fe023e8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4fe023e8d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fe023e8d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fe023e8d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4fe023e8d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fe023e8d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fe023e8d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4fe023e8d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fe023e8d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fe023e8d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4fe023e8d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fe023e8d1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fe023e8d1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4fe023e8d1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fe023e8d1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fe023e8d1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4fe023e8d1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fe023e8d1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4fe023e8d1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4fe023e8d1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39c4f7a9b3_1_105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239c4f7a9b3_1_1050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6" name="Google Shape;16;g239c4f7a9b3_1_1050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239c4f7a9b3_1_1050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g239c4f7a9b3_1_1050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g239c4f7a9b3_1_105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g239c4f7a9b3_1_105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" name="Google Shape;21;g239c4f7a9b3_1_105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" name="Google Shape;22;g239c4f7a9b3_1_10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g239c4f7a9b3_1_114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1" name="Google Shape;111;g239c4f7a9b3_1_114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39c4f7a9b3_1_11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39c4f7a9b3_1_114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39c4f7a9b3_1_114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239c4f7a9b3_1_114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239c4f7a9b3_1_114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39c4f7a9b3_1_114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39c4f7a9b3_1_114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239c4f7a9b3_1_114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239c4f7a9b3_1_114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239c4f7a9b3_1_114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239c4f7a9b3_1_114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239c4f7a9b3_1_114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239c4f7a9b3_1_114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239c4f7a9b3_1_11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239c4f7a9b3_1_114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239c4f7a9b3_1_114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239c4f7a9b3_1_114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g239c4f7a9b3_1_114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g239c4f7a9b3_1_114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" name="Google Shape;131;g239c4f7a9b3_1_1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9c4f7a9b3_1_1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9c4f7a9b3_1_1171"/>
          <p:cNvSpPr/>
          <p:nvPr/>
        </p:nvSpPr>
        <p:spPr>
          <a:xfrm>
            <a:off x="0" y="-9525"/>
            <a:ext cx="381000" cy="516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39c4f7a9b3_1_1171"/>
          <p:cNvSpPr txBox="1"/>
          <p:nvPr>
            <p:ph type="title"/>
          </p:nvPr>
        </p:nvSpPr>
        <p:spPr>
          <a:xfrm>
            <a:off x="1238250" y="477178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g239c4f7a9b3_1_1171"/>
          <p:cNvSpPr txBox="1"/>
          <p:nvPr>
            <p:ph idx="1" type="body"/>
          </p:nvPr>
        </p:nvSpPr>
        <p:spPr>
          <a:xfrm>
            <a:off x="1238250" y="1215397"/>
            <a:ext cx="71439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rgbClr val="7F7F7F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8" name="Google Shape;138;g239c4f7a9b3_1_1171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39c4f7a9b3_1_1171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g239c4f7a9b3_1_1171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g239c4f7a9b3_1_106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5" name="Google Shape;25;g239c4f7a9b3_1_106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239c4f7a9b3_1_106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239c4f7a9b3_1_106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239c4f7a9b3_1_106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239c4f7a9b3_1_106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239c4f7a9b3_1_106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39c4f7a9b3_1_106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239c4f7a9b3_1_106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239c4f7a9b3_1_106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239c4f7a9b3_1_106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39c4f7a9b3_1_106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239c4f7a9b3_1_106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239c4f7a9b3_1_106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239c4f7a9b3_1_106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239c4f7a9b3_1_106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g239c4f7a9b3_1_10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239c4f7a9b3_1_106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239c4f7a9b3_1_106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g239c4f7a9b3_1_106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g239c4f7a9b3_1_10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g239c4f7a9b3_1_108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7" name="Google Shape;47;g239c4f7a9b3_1_108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239c4f7a9b3_1_108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239c4f7a9b3_1_10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g239c4f7a9b3_1_108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g239c4f7a9b3_1_10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g239c4f7a9b3_1_108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4" name="Google Shape;54;g239c4f7a9b3_1_10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239c4f7a9b3_1_108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239c4f7a9b3_1_10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g239c4f7a9b3_1_108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g239c4f7a9b3_1_108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" name="Google Shape;59;g239c4f7a9b3_1_10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g239c4f7a9b3_1_109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2" name="Google Shape;62;g239c4f7a9b3_1_10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239c4f7a9b3_1_109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g239c4f7a9b3_1_10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g239c4f7a9b3_1_10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g239c4f7a9b3_1_110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8" name="Google Shape;68;g239c4f7a9b3_1_110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239c4f7a9b3_1_110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239c4f7a9b3_1_110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g239c4f7a9b3_1_110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g239c4f7a9b3_1_1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239c4f7a9b3_1_111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5" name="Google Shape;75;g239c4f7a9b3_1_111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39c4f7a9b3_1_111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239c4f7a9b3_1_111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239c4f7a9b3_1_111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239c4f7a9b3_1_111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39c4f7a9b3_1_111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239c4f7a9b3_1_111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39c4f7a9b3_1_111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239c4f7a9b3_1_111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239c4f7a9b3_1_111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239c4f7a9b3_1_111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239c4f7a9b3_1_111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39c4f7a9b3_1_111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39c4f7a9b3_1_111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239c4f7a9b3_1_111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239c4f7a9b3_1_111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239c4f7a9b3_1_111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239c4f7a9b3_1_111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239c4f7a9b3_1_111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g239c4f7a9b3_1_1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g239c4f7a9b3_1_113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g239c4f7a9b3_1_11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239c4f7a9b3_1_11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g239c4f7a9b3_1_113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g239c4f7a9b3_1_113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1" name="Google Shape;101;g239c4f7a9b3_1_113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g239c4f7a9b3_1_1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239c4f7a9b3_1_114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5" name="Google Shape;105;g239c4f7a9b3_1_114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39c4f7a9b3_1_114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g239c4f7a9b3_1_114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g239c4f7a9b3_1_1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39c4f7a9b3_1_10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g239c4f7a9b3_1_10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239c4f7a9b3_1_10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3.gif"/><Relationship Id="rId5" Type="http://schemas.openxmlformats.org/officeDocument/2006/relationships/image" Target="../media/image35.png"/><Relationship Id="rId6" Type="http://schemas.openxmlformats.org/officeDocument/2006/relationships/image" Target="../media/image4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4.gif"/><Relationship Id="rId5" Type="http://schemas.openxmlformats.org/officeDocument/2006/relationships/image" Target="../media/image37.gif"/><Relationship Id="rId6" Type="http://schemas.openxmlformats.org/officeDocument/2006/relationships/image" Target="../media/image4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0.gif"/><Relationship Id="rId5" Type="http://schemas.openxmlformats.org/officeDocument/2006/relationships/image" Target="../media/image4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/>
          <p:nvPr>
            <p:ph type="ctrTitle"/>
          </p:nvPr>
        </p:nvSpPr>
        <p:spPr>
          <a:xfrm>
            <a:off x="179800" y="2435850"/>
            <a:ext cx="50754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Lato"/>
              <a:buNone/>
            </a:pPr>
            <a:r>
              <a:rPr i="1" lang="en-US" sz="2500" u="sng">
                <a:latin typeface="Oswald Medium"/>
                <a:ea typeface="Oswald Medium"/>
                <a:cs typeface="Oswald Medium"/>
                <a:sym typeface="Oswald Medium"/>
              </a:rPr>
              <a:t>Cartoonify: Transforming Images with Machine Learning</a:t>
            </a:r>
            <a:br>
              <a:rPr b="1" i="1" lang="en-US" sz="2500" u="sng">
                <a:latin typeface="Lato"/>
                <a:ea typeface="Lato"/>
                <a:cs typeface="Lato"/>
                <a:sym typeface="Lato"/>
              </a:rPr>
            </a:br>
            <a:endParaRPr sz="2500" u="sng"/>
          </a:p>
        </p:txBody>
      </p:sp>
      <p:sp>
        <p:nvSpPr>
          <p:cNvPr id="146" name="Google Shape;146;p1"/>
          <p:cNvSpPr txBox="1"/>
          <p:nvPr>
            <p:ph idx="12" type="sldNum"/>
          </p:nvPr>
        </p:nvSpPr>
        <p:spPr>
          <a:xfrm>
            <a:off x="2786063" y="4796558"/>
            <a:ext cx="35718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2672350" y="0"/>
            <a:ext cx="6471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Technology, </a:t>
            </a:r>
            <a:endParaRPr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kattankulathur</a:t>
            </a:r>
            <a:r>
              <a:rPr b="1" i="0" lang="en-US" sz="21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Campus, Chennai-89</a:t>
            </a:r>
            <a:endParaRPr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0" u="none" cap="none" strike="noStrike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2100" u="none" cap="none" strike="noStrike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</a:t>
            </a:r>
            <a:r>
              <a:rPr b="1" lang="en-US" sz="21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SCIENCE AND BUSINESS SYSTEM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3">
            <a:alphaModFix/>
          </a:blip>
          <a:srcRect b="4751" l="0" r="0" t="4751"/>
          <a:stretch/>
        </p:blipFill>
        <p:spPr>
          <a:xfrm>
            <a:off x="0" y="0"/>
            <a:ext cx="2243500" cy="10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525" y="2069852"/>
            <a:ext cx="1864425" cy="18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420" y="2810245"/>
            <a:ext cx="1685170" cy="19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>
            <p:ph type="title"/>
          </p:nvPr>
        </p:nvSpPr>
        <p:spPr>
          <a:xfrm>
            <a:off x="1618700" y="553253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4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" name="Google Shape;246;p10"/>
          <p:cNvSpPr txBox="1"/>
          <p:nvPr>
            <p:ph idx="1" type="body"/>
          </p:nvPr>
        </p:nvSpPr>
        <p:spPr>
          <a:xfrm>
            <a:off x="613775" y="1536263"/>
            <a:ext cx="77682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"Image Cartoonization using Convolutional Neural Networks"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A. Al-Amir and M. Al-Maadeed.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2019.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Utilizes CNNs for image cartoonization, enabling data-driven and automatic feature extraction.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Possible challenges in handling diverse image styles and maintaining content fidelity.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" name="Google Shape;247;p10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248" name="Google Shape;248;p10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249" name="Google Shape;249;p10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76200" y="57150"/>
            <a:ext cx="1333501" cy="70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6107" y="-1714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 txBox="1"/>
          <p:nvPr>
            <p:ph type="title"/>
          </p:nvPr>
        </p:nvSpPr>
        <p:spPr>
          <a:xfrm>
            <a:off x="1630425" y="436217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5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" name="Google Shape;257;p11"/>
          <p:cNvSpPr txBox="1"/>
          <p:nvPr>
            <p:ph idx="1" type="body"/>
          </p:nvPr>
        </p:nvSpPr>
        <p:spPr>
          <a:xfrm>
            <a:off x="598550" y="1460325"/>
            <a:ext cx="78138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   "Cartoon-like Image Style Transfer"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D. R. Figueiredo, T. Simões, and J. L. Oliveira.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2017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Explores image style transfer for cartoon-like effects, adding artistic flair to images.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Lack of specified year and potential limitations in style transfer accuracy.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" name="Google Shape;258;p11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259" name="Google Shape;259;p11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260" name="Google Shape;260;p11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11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-1" y="-1"/>
            <a:ext cx="1468393" cy="77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6107" y="-1714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/>
          <p:nvPr>
            <p:ph type="title"/>
          </p:nvPr>
        </p:nvSpPr>
        <p:spPr>
          <a:xfrm>
            <a:off x="1729150" y="477178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6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8" name="Google Shape;268;p12"/>
          <p:cNvSpPr txBox="1"/>
          <p:nvPr>
            <p:ph idx="1" type="body"/>
          </p:nvPr>
        </p:nvSpPr>
        <p:spPr>
          <a:xfrm>
            <a:off x="381000" y="1398000"/>
            <a:ext cx="81030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       "Real-Time Artistic Style Transfer for Video"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S. Parisi, C. Shen, and A. Hertzmann.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2017.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Addresses real-time style transfer for videos, offering dynamic and interactive cartoonification.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Potential computational challenges for real-time processing.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9" name="Google Shape;269;p12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270" name="Google Shape;270;p12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271" name="Google Shape;271;p12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0" y="16801"/>
            <a:ext cx="1631799" cy="86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6107" y="-1714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>
            <p:ph type="title"/>
          </p:nvPr>
        </p:nvSpPr>
        <p:spPr>
          <a:xfrm>
            <a:off x="1708425" y="477178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7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9" name="Google Shape;279;p13"/>
          <p:cNvSpPr txBox="1"/>
          <p:nvPr>
            <p:ph idx="1" type="body"/>
          </p:nvPr>
        </p:nvSpPr>
        <p:spPr>
          <a:xfrm>
            <a:off x="0" y="1536263"/>
            <a:ext cx="87762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"Adversarial Feature Learning for Style Consistent</a:t>
            </a: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Image      Generation"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Y. Liu, X. Li, and S. Osher.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2021.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Focuses on style-consistent image generation using adversarial training, enhancing cartoonification accuracy.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Potential complexities in adversarial training and model convergence</a:t>
            </a:r>
            <a:r>
              <a:rPr lang="en-US" sz="1900">
                <a:latin typeface="Tahoma"/>
                <a:ea typeface="Tahoma"/>
                <a:cs typeface="Tahoma"/>
                <a:sym typeface="Tahoma"/>
              </a:rPr>
              <a:t>.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0" name="Google Shape;280;p13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281" name="Google Shape;281;p13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13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76200" y="57150"/>
            <a:ext cx="1333501" cy="70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6107" y="-1714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 txBox="1"/>
          <p:nvPr>
            <p:ph type="title"/>
          </p:nvPr>
        </p:nvSpPr>
        <p:spPr>
          <a:xfrm>
            <a:off x="1573050" y="359141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8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0" name="Google Shape;290;p14"/>
          <p:cNvSpPr txBox="1"/>
          <p:nvPr>
            <p:ph idx="1" type="body"/>
          </p:nvPr>
        </p:nvSpPr>
        <p:spPr>
          <a:xfrm>
            <a:off x="381000" y="1460325"/>
            <a:ext cx="80010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"Cartoon Texture and Non-photorealistic Texture Synthesis and Transfer"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X. Yang, T. Xie, and Y. Jia.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2021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Explores texture synthesis and transfer for cartoonification, adding detailed textures to cartoons.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Lack of specified year and potential challenges in handling diverse textures.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1" name="Google Shape;291;p14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292" name="Google Shape;292;p14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293" name="Google Shape;293;p14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76200" y="57150"/>
            <a:ext cx="1333501" cy="70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6107" y="-1714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 txBox="1"/>
          <p:nvPr>
            <p:ph type="title"/>
          </p:nvPr>
        </p:nvSpPr>
        <p:spPr>
          <a:xfrm>
            <a:off x="1557825" y="420028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9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1" name="Google Shape;301;p15"/>
          <p:cNvSpPr txBox="1"/>
          <p:nvPr>
            <p:ph idx="1" type="body"/>
          </p:nvPr>
        </p:nvSpPr>
        <p:spPr>
          <a:xfrm>
            <a:off x="381000" y="1536263"/>
            <a:ext cx="80010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"Artistic Style Transfer for Videos"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A. Ruder, A. Dosovitskiy, and T. Brox.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2016</a:t>
            </a:r>
            <a:r>
              <a:rPr b="1" lang="en-US" sz="1500">
                <a:latin typeface="Tahoma"/>
                <a:ea typeface="Tahoma"/>
                <a:cs typeface="Tahoma"/>
                <a:sym typeface="Tahoma"/>
              </a:rPr>
              <a:t>.</a:t>
            </a:r>
            <a:endParaRPr b="1"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Extends style transfer to videos, enabling dynamic and continuous cartoonification effects.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</a:t>
            </a:r>
            <a:r>
              <a:rPr b="1" lang="en-US" sz="15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Potential limitations in maintaining temporal coherence and efficiency.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15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303" name="Google Shape;303;p15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304" name="Google Shape;304;p15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15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76200" y="49863"/>
            <a:ext cx="1333501" cy="70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6107" y="-1714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f52f9065e_0_9"/>
          <p:cNvSpPr txBox="1"/>
          <p:nvPr>
            <p:ph type="title"/>
          </p:nvPr>
        </p:nvSpPr>
        <p:spPr>
          <a:xfrm>
            <a:off x="1588250" y="359141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10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2" name="Google Shape;312;g25f52f9065e_0_9"/>
          <p:cNvSpPr txBox="1"/>
          <p:nvPr>
            <p:ph idx="1" type="body"/>
          </p:nvPr>
        </p:nvSpPr>
        <p:spPr>
          <a:xfrm>
            <a:off x="381000" y="1612050"/>
            <a:ext cx="80013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"Neural Style Transfer: A Review"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 </a:t>
            </a:r>
            <a:r>
              <a:rPr b="1" lang="en-US" sz="1500">
                <a:latin typeface="Tahoma"/>
                <a:ea typeface="Tahoma"/>
                <a:cs typeface="Tahoma"/>
                <a:sym typeface="Tahoma"/>
              </a:rPr>
              <a:t>A.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A. Awan and M. A. Mahmood.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2021.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Offers a comprehensive review of neural style transfer methods, providing insights into their application for cartoonification.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Review may not cover the latest advancements and specific challenges in cartoonification.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3" name="Google Shape;313;g25f52f9065e_0_9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314" name="Google Shape;314;g25f52f9065e_0_9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315" name="Google Shape;315;g25f52f9065e_0_9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g25f52f9065e_0_9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76200" y="49863"/>
            <a:ext cx="1333501" cy="70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5f52f9065e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6107" y="-1714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 txBox="1"/>
          <p:nvPr>
            <p:ph type="title"/>
          </p:nvPr>
        </p:nvSpPr>
        <p:spPr>
          <a:xfrm>
            <a:off x="2000250" y="243817"/>
            <a:ext cx="7143750" cy="54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4285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Architecture Diagram</a:t>
            </a:r>
            <a:b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3" name="Google Shape;323;p16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324" name="Google Shape;324;p16"/>
          <p:cNvSpPr txBox="1"/>
          <p:nvPr>
            <p:ph idx="11" type="ftr"/>
          </p:nvPr>
        </p:nvSpPr>
        <p:spPr>
          <a:xfrm>
            <a:off x="30480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325" name="Google Shape;325;p16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16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0" y="-28575"/>
            <a:ext cx="1546598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2900" y="0"/>
            <a:ext cx="223200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6"/>
          <p:cNvPicPr preferRelativeResize="0"/>
          <p:nvPr/>
        </p:nvPicPr>
        <p:blipFill rotWithShape="1">
          <a:blip r:embed="rId5">
            <a:alphaModFix/>
          </a:blip>
          <a:srcRect b="0" l="27434" r="32197" t="0"/>
          <a:stretch/>
        </p:blipFill>
        <p:spPr>
          <a:xfrm>
            <a:off x="3369650" y="1075375"/>
            <a:ext cx="2571751" cy="38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3463500"/>
            <a:ext cx="1680000" cy="1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/>
          <p:nvPr>
            <p:ph type="title"/>
          </p:nvPr>
        </p:nvSpPr>
        <p:spPr>
          <a:xfrm>
            <a:off x="1238247" y="319551"/>
            <a:ext cx="7143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/>
              <a:t>      </a:t>
            </a: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  ISSUES</a:t>
            </a:r>
            <a:endParaRPr/>
          </a:p>
        </p:txBody>
      </p:sp>
      <p:sp>
        <p:nvSpPr>
          <p:cNvPr id="335" name="Google Shape;335;p18"/>
          <p:cNvSpPr txBox="1"/>
          <p:nvPr>
            <p:ph idx="1" type="body"/>
          </p:nvPr>
        </p:nvSpPr>
        <p:spPr>
          <a:xfrm>
            <a:off x="685800" y="1138551"/>
            <a:ext cx="7772400" cy="3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There may be several issues that could arise during the development and deployment of the proposed project. Some of these issues could include: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Simplification can result in the loss of intricate details and textures present in the original image.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Edge detection algorithms might produce artifacts, leading to inaccuracies in outlining shapes.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The color simplification process can alter colors, causing unrealistic appearances in areas with subtle color changes.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Cartoonification can lead to an overly simplistic or "flat" look, lacking the original image's complexity.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Optional enhancements like exaggerated color boundaries may introduce unwanted artifacts.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Algorithm effectiveness can vary due to differences in image content, lighting, and complexity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6" name="Google Shape;336;p18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337" name="Google Shape;337;p18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338" name="Google Shape;338;p18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18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-31699" y="0"/>
            <a:ext cx="1754325" cy="92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2025" y="159786"/>
            <a:ext cx="929173" cy="92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"/>
          <p:cNvSpPr txBox="1"/>
          <p:nvPr>
            <p:ph type="title"/>
          </p:nvPr>
        </p:nvSpPr>
        <p:spPr>
          <a:xfrm>
            <a:off x="1767182" y="492737"/>
            <a:ext cx="7143750" cy="570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ALGORITHM USED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6" name="Google Shape;346;p19"/>
          <p:cNvSpPr txBox="1"/>
          <p:nvPr>
            <p:ph idx="1" type="body"/>
          </p:nvPr>
        </p:nvSpPr>
        <p:spPr>
          <a:xfrm>
            <a:off x="1238250" y="1443647"/>
            <a:ext cx="71439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-351472" lvl="0" marL="342900" rtl="0" algn="l"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b="1" lang="en-US" sz="1400" u="sng">
                <a:latin typeface="Tahoma"/>
                <a:ea typeface="Tahoma"/>
                <a:cs typeface="Tahoma"/>
                <a:sym typeface="Tahoma"/>
              </a:rPr>
              <a:t>Cartoonification Algorithm:</a:t>
            </a:r>
            <a:endParaRPr b="1" sz="1400" u="sng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Combines several image processing techniques for a cartoon-like effect.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400" u="sng">
                <a:latin typeface="Tahoma"/>
                <a:ea typeface="Tahoma"/>
                <a:cs typeface="Tahoma"/>
                <a:sym typeface="Tahoma"/>
              </a:rPr>
              <a:t>Edge Detection:</a:t>
            </a:r>
            <a:endParaRPr b="1" sz="1400" u="sng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Utilizes Canny edge detection algorithm.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Identifies significant edges through gradient analysis.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The algorithm utilizes deep representation learning techniques, such as convolutional neural networks (CNNs) or recurrent neural networks (RNNs), to extract high-level features from the input data.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7" name="Google Shape;347;p19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348" name="Google Shape;348;p19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349" name="Google Shape;349;p19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19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0" y="0"/>
            <a:ext cx="1657208" cy="87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099567"/>
            <a:ext cx="619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4424" y="339013"/>
            <a:ext cx="538719" cy="53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9"/>
          <p:cNvPicPr preferRelativeResize="0"/>
          <p:nvPr/>
        </p:nvPicPr>
        <p:blipFill rotWithShape="1">
          <a:blip r:embed="rId6">
            <a:alphaModFix/>
          </a:blip>
          <a:srcRect b="9506" l="0" r="0" t="0"/>
          <a:stretch/>
        </p:blipFill>
        <p:spPr>
          <a:xfrm>
            <a:off x="6797014" y="0"/>
            <a:ext cx="1937818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9f657ba4e_0_0"/>
          <p:cNvSpPr txBox="1"/>
          <p:nvPr>
            <p:ph type="title"/>
          </p:nvPr>
        </p:nvSpPr>
        <p:spPr>
          <a:xfrm>
            <a:off x="1856391" y="261273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TEAM MEMBERS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6" name="Google Shape;156;g239f657ba4e_0_0"/>
          <p:cNvSpPr txBox="1"/>
          <p:nvPr>
            <p:ph idx="1" type="body"/>
          </p:nvPr>
        </p:nvSpPr>
        <p:spPr>
          <a:xfrm>
            <a:off x="644775" y="3920300"/>
            <a:ext cx="80970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SEYJUTI BANERJEE			           SAI TUSHAR				VYSHNAVI NAGELLA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(RA2111027010052)			       (RA2111027010050)			(RA2111027010034)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7" name="Google Shape;157;g239f657ba4e_0_0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g239f657ba4e_0_0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/>
          </a:p>
        </p:txBody>
      </p:sp>
      <p:sp>
        <p:nvSpPr>
          <p:cNvPr id="159" name="Google Shape;159;g239f657ba4e_0_0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g239f657ba4e_0_0"/>
          <p:cNvPicPr preferRelativeResize="0"/>
          <p:nvPr/>
        </p:nvPicPr>
        <p:blipFill rotWithShape="1">
          <a:blip r:embed="rId3">
            <a:alphaModFix/>
          </a:blip>
          <a:srcRect b="4751" l="0" r="0" t="4751"/>
          <a:stretch/>
        </p:blipFill>
        <p:spPr>
          <a:xfrm>
            <a:off x="0" y="-500"/>
            <a:ext cx="1655649" cy="8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39f657ba4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75" y="1355412"/>
            <a:ext cx="2205949" cy="22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39f657ba4e_0_0"/>
          <p:cNvPicPr preferRelativeResize="0"/>
          <p:nvPr/>
        </p:nvPicPr>
        <p:blipFill rotWithShape="1">
          <a:blip r:embed="rId5">
            <a:alphaModFix/>
          </a:blip>
          <a:srcRect b="8138" l="0" r="0" t="0"/>
          <a:stretch/>
        </p:blipFill>
        <p:spPr>
          <a:xfrm>
            <a:off x="6535950" y="1355400"/>
            <a:ext cx="2205950" cy="2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39f657ba4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0363" y="1355400"/>
            <a:ext cx="2205950" cy="22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24fe023e8d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25" y="972975"/>
            <a:ext cx="8639024" cy="40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4fe023e8d1_0_0"/>
          <p:cNvSpPr txBox="1"/>
          <p:nvPr>
            <p:ph type="title"/>
          </p:nvPr>
        </p:nvSpPr>
        <p:spPr>
          <a:xfrm>
            <a:off x="2326007" y="266012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CODE 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1" name="Google Shape;361;g24fe023e8d1_0_0"/>
          <p:cNvPicPr preferRelativeResize="0"/>
          <p:nvPr/>
        </p:nvPicPr>
        <p:blipFill rotWithShape="1">
          <a:blip r:embed="rId4">
            <a:alphaModFix/>
          </a:blip>
          <a:srcRect b="2326" l="0" r="0" t="2335"/>
          <a:stretch/>
        </p:blipFill>
        <p:spPr>
          <a:xfrm>
            <a:off x="0" y="0"/>
            <a:ext cx="1579554" cy="8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4fe023e8d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75" y="845450"/>
            <a:ext cx="8623173" cy="42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4fe023e8d1_0_7"/>
          <p:cNvPicPr preferRelativeResize="0"/>
          <p:nvPr/>
        </p:nvPicPr>
        <p:blipFill rotWithShape="1">
          <a:blip r:embed="rId4">
            <a:alphaModFix/>
          </a:blip>
          <a:srcRect b="2326" l="0" r="0" t="2335"/>
          <a:stretch/>
        </p:blipFill>
        <p:spPr>
          <a:xfrm>
            <a:off x="0" y="0"/>
            <a:ext cx="1393326" cy="7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24fe023e8d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00" y="845450"/>
            <a:ext cx="8643351" cy="42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4fe023e8d1_0_14"/>
          <p:cNvPicPr preferRelativeResize="0"/>
          <p:nvPr/>
        </p:nvPicPr>
        <p:blipFill rotWithShape="1">
          <a:blip r:embed="rId4">
            <a:alphaModFix/>
          </a:blip>
          <a:srcRect b="2326" l="0" r="0" t="2335"/>
          <a:stretch/>
        </p:blipFill>
        <p:spPr>
          <a:xfrm>
            <a:off x="0" y="0"/>
            <a:ext cx="1421676" cy="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24fe023e8d1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25" y="845450"/>
            <a:ext cx="8643349" cy="42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4fe023e8d1_0_21"/>
          <p:cNvPicPr preferRelativeResize="0"/>
          <p:nvPr/>
        </p:nvPicPr>
        <p:blipFill rotWithShape="1">
          <a:blip r:embed="rId4">
            <a:alphaModFix/>
          </a:blip>
          <a:srcRect b="2326" l="0" r="0" t="2335"/>
          <a:stretch/>
        </p:blipFill>
        <p:spPr>
          <a:xfrm>
            <a:off x="0" y="0"/>
            <a:ext cx="1421676" cy="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24fe023e8d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5" y="883575"/>
            <a:ext cx="8629174" cy="41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4fe023e8d1_0_28"/>
          <p:cNvPicPr preferRelativeResize="0"/>
          <p:nvPr/>
        </p:nvPicPr>
        <p:blipFill rotWithShape="1">
          <a:blip r:embed="rId4">
            <a:alphaModFix/>
          </a:blip>
          <a:srcRect b="2326" l="0" r="0" t="2335"/>
          <a:stretch/>
        </p:blipFill>
        <p:spPr>
          <a:xfrm>
            <a:off x="0" y="0"/>
            <a:ext cx="1464174" cy="7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4fe023e8d1_0_28"/>
          <p:cNvSpPr txBox="1"/>
          <p:nvPr>
            <p:ph type="title"/>
          </p:nvPr>
        </p:nvSpPr>
        <p:spPr>
          <a:xfrm>
            <a:off x="2099282" y="246512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DISPLAY BOX</a:t>
            </a: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24fe023e8d1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5" y="817100"/>
            <a:ext cx="8629176" cy="4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4fe023e8d1_0_35"/>
          <p:cNvSpPr txBox="1"/>
          <p:nvPr>
            <p:ph type="title"/>
          </p:nvPr>
        </p:nvSpPr>
        <p:spPr>
          <a:xfrm>
            <a:off x="2099282" y="246512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8" name="Google Shape;398;g24fe023e8d1_0_35"/>
          <p:cNvPicPr preferRelativeResize="0"/>
          <p:nvPr/>
        </p:nvPicPr>
        <p:blipFill rotWithShape="1">
          <a:blip r:embed="rId4">
            <a:alphaModFix/>
          </a:blip>
          <a:srcRect b="2326" l="0" r="0" t="2335"/>
          <a:stretch/>
        </p:blipFill>
        <p:spPr>
          <a:xfrm>
            <a:off x="0" y="0"/>
            <a:ext cx="1364976" cy="7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24fe023e8d1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5" y="1001300"/>
            <a:ext cx="8594852" cy="4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4fe023e8d1_0_42"/>
          <p:cNvPicPr preferRelativeResize="0"/>
          <p:nvPr/>
        </p:nvPicPr>
        <p:blipFill rotWithShape="1">
          <a:blip r:embed="rId4">
            <a:alphaModFix/>
          </a:blip>
          <a:srcRect b="2326" l="0" r="0" t="2335"/>
          <a:stretch/>
        </p:blipFill>
        <p:spPr>
          <a:xfrm>
            <a:off x="0" y="0"/>
            <a:ext cx="1478349" cy="7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4fe023e8d1_0_42"/>
          <p:cNvSpPr txBox="1"/>
          <p:nvPr>
            <p:ph type="title"/>
          </p:nvPr>
        </p:nvSpPr>
        <p:spPr>
          <a:xfrm>
            <a:off x="2099282" y="246512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SAVING THE IMAGE</a:t>
            </a: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2037600" y="447850"/>
            <a:ext cx="31638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REFERENCES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2" name="Google Shape;412;p26"/>
          <p:cNvSpPr txBox="1"/>
          <p:nvPr>
            <p:ph idx="1" type="body"/>
          </p:nvPr>
        </p:nvSpPr>
        <p:spPr>
          <a:xfrm>
            <a:off x="816800" y="1139301"/>
            <a:ext cx="71436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 fontScale="77500" lnSpcReduction="10000"/>
          </a:bodyPr>
          <a:lstStyle/>
          <a:p>
            <a:pPr indent="-271462" lvl="0" marL="342900" rtl="0" algn="l">
              <a:spcBef>
                <a:spcPts val="0"/>
              </a:spcBef>
              <a:spcAft>
                <a:spcPts val="0"/>
              </a:spcAft>
              <a:buSzPct val="138461"/>
              <a:buNone/>
            </a:pPr>
            <a:r>
              <a:t/>
            </a:r>
            <a:endParaRPr/>
          </a:p>
          <a:p>
            <a:pPr indent="-360045" lvl="0" marL="342900" rtl="0" algn="l">
              <a:spcBef>
                <a:spcPts val="1200"/>
              </a:spcBef>
              <a:spcAft>
                <a:spcPts val="0"/>
              </a:spcAft>
              <a:buSzPct val="128571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 MD.Salar Mohammad, Bollepalli Pranitha , Shivani Goud Pandula , Pulakanti Teja Sree : Object Detection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with Voice Sensor and Cartoonizing the Image. (August 2021)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60045" lvl="0" marL="342900" rtl="0" algn="l">
              <a:spcBef>
                <a:spcPts val="1200"/>
              </a:spcBef>
              <a:spcAft>
                <a:spcPts val="0"/>
              </a:spcAft>
              <a:buSzPct val="128571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Yugang Chen, Muchun Chen, Chaoyue Song, and Bingbing Ni : CartoonRenderer: An Instance-based MultiStyle Cartoon Image Translator.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60045" lvl="0" marL="342900" rtl="0" algn="l">
              <a:spcBef>
                <a:spcPts val="1200"/>
              </a:spcBef>
              <a:spcAft>
                <a:spcPts val="0"/>
              </a:spcAft>
              <a:buSzPct val="128571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Pranjal Singh Rajput, Kanya Satis, Sonnya Dellarosa, Wenxuan Huang, Obinna Agba : cGANs for Cartoon to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Real-life Images.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60045" lvl="0" marL="342900" rtl="0" algn="l">
              <a:spcBef>
                <a:spcPts val="1200"/>
              </a:spcBef>
              <a:spcAft>
                <a:spcPts val="0"/>
              </a:spcAft>
              <a:buSzPct val="128571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 Yang Chen Yu-Kun Lai Yong-Jin Liu : CartoonGAN: Generative Adversarial Networks for Photo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Cartoonization.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60045" lvl="0" marL="342900" rtl="0" algn="l">
              <a:spcBef>
                <a:spcPts val="1200"/>
              </a:spcBef>
              <a:spcAft>
                <a:spcPts val="0"/>
              </a:spcAft>
              <a:buSzPct val="128571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Vaishali Sudarshan , Amritesh Singh :- Cartooning an Image Using Opencv and Python.(2020)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3" name="Google Shape;413;p26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26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/>
          </a:p>
        </p:txBody>
      </p:sp>
      <p:sp>
        <p:nvSpPr>
          <p:cNvPr id="415" name="Google Shape;415;p26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26"/>
          <p:cNvPicPr preferRelativeResize="0"/>
          <p:nvPr/>
        </p:nvPicPr>
        <p:blipFill rotWithShape="1">
          <a:blip r:embed="rId3">
            <a:alphaModFix/>
          </a:blip>
          <a:srcRect b="4751" l="0" r="0" t="4751"/>
          <a:stretch/>
        </p:blipFill>
        <p:spPr>
          <a:xfrm>
            <a:off x="0" y="0"/>
            <a:ext cx="1830533" cy="92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5225" y="0"/>
            <a:ext cx="1591526" cy="12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0400" y="4078250"/>
            <a:ext cx="1183601" cy="10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/>
          <p:nvPr>
            <p:ph type="title"/>
          </p:nvPr>
        </p:nvSpPr>
        <p:spPr>
          <a:xfrm>
            <a:off x="1749866" y="477173"/>
            <a:ext cx="7143750" cy="570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OBJECTIVE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9" name="Google Shape;169;p2"/>
          <p:cNvSpPr txBox="1"/>
          <p:nvPr>
            <p:ph idx="1" type="body"/>
          </p:nvPr>
        </p:nvSpPr>
        <p:spPr>
          <a:xfrm>
            <a:off x="1238250" y="1199925"/>
            <a:ext cx="7143600" cy="3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-334645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The image cartoonification project seeks to merge the artistic appeal of cartoons with real-life photographs.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5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By employing machine learning techniques, the project aims to automatically transform images into delightful and playful cartoon-like renditions.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5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This endeavor not only enhances creative expression but also finds practical applications in entertainment, education, and marketing.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5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Empowering users with interactive control further enriches the overall experience, making cartoonification a versatile and engaging tool for visual storytelling and content creation.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2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/>
          </a:p>
        </p:txBody>
      </p:sp>
      <p:sp>
        <p:nvSpPr>
          <p:cNvPr id="172" name="Google Shape;172;p2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3">
            <a:alphaModFix/>
          </a:blip>
          <a:srcRect b="4751" l="0" r="0" t="4751"/>
          <a:stretch/>
        </p:blipFill>
        <p:spPr>
          <a:xfrm>
            <a:off x="0" y="-500"/>
            <a:ext cx="1655649" cy="8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5799" y="-16498"/>
            <a:ext cx="1923999" cy="1469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/>
          <p:nvPr>
            <p:ph type="title"/>
          </p:nvPr>
        </p:nvSpPr>
        <p:spPr>
          <a:xfrm>
            <a:off x="1634956" y="477173"/>
            <a:ext cx="7143750" cy="570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ABSTRACT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4"/>
          <p:cNvSpPr txBox="1"/>
          <p:nvPr>
            <p:ph idx="1" type="body"/>
          </p:nvPr>
        </p:nvSpPr>
        <p:spPr>
          <a:xfrm>
            <a:off x="81150" y="1132775"/>
            <a:ext cx="76914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Autofit/>
          </a:bodyPr>
          <a:lstStyle/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Machine learning, a pivotal facet of AI, employs data and algorithms to emulate human learning and enhance precision.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The focus is on Cartoonifying Images, achieved through a neural network that generates distinct cartoons from photos.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Python, particularly with OpenCV, serves as an alternative to web-based software such as Photoshop for this purpose.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The amalgamation of Python, OpenCV, numpy, and matplotlib produces a powerful application capable of transforming images into captivating cartoons.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This endeavor underscores the collaboration between machine learning and creative pursuits, highlighting their harmonious potential.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4325" lvl="0" marL="34290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4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4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/>
          </a:p>
        </p:txBody>
      </p:sp>
      <p:sp>
        <p:nvSpPr>
          <p:cNvPr id="183" name="Google Shape;183;p4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3">
            <a:alphaModFix/>
          </a:blip>
          <a:srcRect b="4751" l="0" r="0" t="4751"/>
          <a:stretch/>
        </p:blipFill>
        <p:spPr>
          <a:xfrm>
            <a:off x="0" y="0"/>
            <a:ext cx="1634949" cy="8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4">
            <a:alphaModFix/>
          </a:blip>
          <a:srcRect b="-420" l="24810" r="24809" t="290"/>
          <a:stretch/>
        </p:blipFill>
        <p:spPr>
          <a:xfrm>
            <a:off x="7772400" y="0"/>
            <a:ext cx="251460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type="title"/>
          </p:nvPr>
        </p:nvSpPr>
        <p:spPr>
          <a:xfrm>
            <a:off x="1674618" y="477173"/>
            <a:ext cx="7143750" cy="570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INTRODUCTION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p5"/>
          <p:cNvSpPr txBox="1"/>
          <p:nvPr>
            <p:ph idx="1" type="body"/>
          </p:nvPr>
        </p:nvSpPr>
        <p:spPr>
          <a:xfrm>
            <a:off x="218125" y="1474100"/>
            <a:ext cx="82095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Autofit/>
          </a:bodyPr>
          <a:lstStyle/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Cartoons are commonly used in various kinds of applications. As we know cartoons are made artistically it requires elegant and fine human artistic skills.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Compared to sketching an image cartoonifying an image is efficient and quick.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Python programming language is used for writing a code to this technique And different python libraries are used to get most accurate output.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Mainly OpenCV,One of the library in python,is used in this method of cartoonifying.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5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193" name="Google Shape;193;p5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194" name="Google Shape;194;p5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b="4751" l="0" r="0" t="4751"/>
          <a:stretch/>
        </p:blipFill>
        <p:spPr>
          <a:xfrm>
            <a:off x="0" y="0"/>
            <a:ext cx="1628395" cy="81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200" y="-271723"/>
            <a:ext cx="3201797" cy="2068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/>
          <p:nvPr>
            <p:ph type="title"/>
          </p:nvPr>
        </p:nvSpPr>
        <p:spPr>
          <a:xfrm>
            <a:off x="1681819" y="218074"/>
            <a:ext cx="7143750" cy="570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SYSTEM REQUIREMENTS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2" name="Google Shape;202;p6"/>
          <p:cNvSpPr txBox="1"/>
          <p:nvPr>
            <p:ph idx="1" type="body"/>
          </p:nvPr>
        </p:nvSpPr>
        <p:spPr>
          <a:xfrm>
            <a:off x="381000" y="848525"/>
            <a:ext cx="60615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latin typeface="Tahoma"/>
                <a:ea typeface="Tahoma"/>
                <a:cs typeface="Tahoma"/>
                <a:sym typeface="Tahoma"/>
              </a:rPr>
              <a:t>Hardware Requirements</a:t>
            </a:r>
            <a:endParaRPr b="1" sz="1400" u="sng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Processor: Minimum i3 Dual Core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Ethernet connection (LAN) OR a wireless adapter (Wi-Fi)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Hard Drive: Minimum 100 GB; Recommended 200 GB or more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Memory (RAM): Minimum 8 GB; Recommended 32 GB or above</a:t>
            </a:r>
            <a:br>
              <a:rPr lang="en-US" sz="1400">
                <a:latin typeface="Tahoma"/>
                <a:ea typeface="Tahoma"/>
                <a:cs typeface="Tahoma"/>
                <a:sym typeface="Tahoma"/>
              </a:rPr>
            </a:b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latin typeface="Tahoma"/>
                <a:ea typeface="Tahoma"/>
                <a:cs typeface="Tahoma"/>
                <a:sym typeface="Tahoma"/>
              </a:rPr>
              <a:t>Software Requirements:</a:t>
            </a:r>
            <a:endParaRPr b="1" sz="1400" u="sng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Python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Anaconda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Jupyter Notebook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TensorFlow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3464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opencv2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3" name="Google Shape;203;p6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204" name="Google Shape;204;p6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205" name="Google Shape;205;p6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 rotWithShape="1">
          <a:blip r:embed="rId3">
            <a:alphaModFix/>
          </a:blip>
          <a:srcRect b="4751" l="0" r="0" t="4751"/>
          <a:stretch/>
        </p:blipFill>
        <p:spPr>
          <a:xfrm>
            <a:off x="0" y="0"/>
            <a:ext cx="1568673" cy="7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100" y="1742000"/>
            <a:ext cx="2589900" cy="25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4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 txBox="1"/>
          <p:nvPr>
            <p:ph type="title"/>
          </p:nvPr>
        </p:nvSpPr>
        <p:spPr>
          <a:xfrm>
            <a:off x="1769149" y="477175"/>
            <a:ext cx="5038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1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3" name="Google Shape;213;p7"/>
          <p:cNvSpPr txBox="1"/>
          <p:nvPr>
            <p:ph idx="1" type="body"/>
          </p:nvPr>
        </p:nvSpPr>
        <p:spPr>
          <a:xfrm>
            <a:off x="381000" y="1536263"/>
            <a:ext cx="79203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"Deep Cartoonification and Artistic Style Transfer"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 H. Zhang, J. Zhang, and S. Liu.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2020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 Combines cartoonification with artistic style transfer, potentially creating unique and visually appealing results.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 Lack of specified year and potential limitations of the proposed technique.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                                  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4" name="Google Shape;214;p7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215" name="Google Shape;215;p7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216" name="Google Shape;216;p7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 b="2335" l="0" r="0" t="2344"/>
          <a:stretch/>
        </p:blipFill>
        <p:spPr>
          <a:xfrm>
            <a:off x="0" y="0"/>
            <a:ext cx="1631799" cy="8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6107" y="-1714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/>
          <p:nvPr>
            <p:ph type="title"/>
          </p:nvPr>
        </p:nvSpPr>
        <p:spPr>
          <a:xfrm>
            <a:off x="1725225" y="477153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2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8"/>
          <p:cNvSpPr txBox="1"/>
          <p:nvPr>
            <p:ph idx="1" type="body"/>
          </p:nvPr>
        </p:nvSpPr>
        <p:spPr>
          <a:xfrm>
            <a:off x="381000" y="1612200"/>
            <a:ext cx="87195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"CartoonGAN: Generative Adversarial Networks for Photo     Cartoonization"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J. Zhu, T. Park, P. Isola, and A. A. Efros.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2022.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Uses GANs to generate cartoon-like images, allowing for diverse and customizable cartoonification.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Potential challenges in controlling the level of abstraction and style fidelity.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" name="Google Shape;225;p8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226" name="Google Shape;226;p8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227" name="Google Shape;227;p8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0" y="0"/>
            <a:ext cx="1523999" cy="80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9157" y="-801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/>
          <p:nvPr>
            <p:ph type="title"/>
          </p:nvPr>
        </p:nvSpPr>
        <p:spPr>
          <a:xfrm>
            <a:off x="1790125" y="478142"/>
            <a:ext cx="7143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E6239"/>
                </a:solidFill>
                <a:latin typeface="Tahoma"/>
                <a:ea typeface="Tahoma"/>
                <a:cs typeface="Tahoma"/>
                <a:sym typeface="Tahoma"/>
              </a:rPr>
              <a:t>Literature survey - Paper 3</a:t>
            </a:r>
            <a:endParaRPr b="1">
              <a:solidFill>
                <a:srgbClr val="FE623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5" name="Google Shape;235;p9"/>
          <p:cNvSpPr txBox="1"/>
          <p:nvPr>
            <p:ph idx="1" type="body"/>
          </p:nvPr>
        </p:nvSpPr>
        <p:spPr>
          <a:xfrm>
            <a:off x="381000" y="1536250"/>
            <a:ext cx="79053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Tahoma"/>
                <a:ea typeface="Tahoma"/>
                <a:cs typeface="Tahoma"/>
                <a:sym typeface="Tahoma"/>
              </a:rPr>
              <a:t>"Towards Real-Time Photorealistic 3D Cartoon Rendering"</a:t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Authors: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Y. Xu, L. Duan, Q. Zhao, and Q. Hou.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Year: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2019</a:t>
            </a:r>
            <a:endParaRPr sz="1500" u="sng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Advantages: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Focuses on real-time 3D cartoon rendering, enhancing realism and artistic expression.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40994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 u="sng">
                <a:latin typeface="Tahoma"/>
                <a:ea typeface="Tahoma"/>
                <a:cs typeface="Tahoma"/>
                <a:sym typeface="Tahoma"/>
              </a:rPr>
              <a:t>Disadvantages:</a:t>
            </a:r>
            <a:r>
              <a:rPr lang="en-US" sz="1500" u="sng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Lack of specified year and potential performance trade-offs.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6" name="Google Shape;236;p9"/>
          <p:cNvSpPr txBox="1"/>
          <p:nvPr>
            <p:ph idx="10" type="dt"/>
          </p:nvPr>
        </p:nvSpPr>
        <p:spPr>
          <a:xfrm>
            <a:off x="7620000" y="476250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24-Mar-23</a:t>
            </a:r>
            <a:endParaRPr/>
          </a:p>
        </p:txBody>
      </p:sp>
      <p:sp>
        <p:nvSpPr>
          <p:cNvPr id="237" name="Google Shape;237;p9"/>
          <p:cNvSpPr txBox="1"/>
          <p:nvPr>
            <p:ph idx="11" type="ftr"/>
          </p:nvPr>
        </p:nvSpPr>
        <p:spPr>
          <a:xfrm>
            <a:off x="1238250" y="4762500"/>
            <a:ext cx="476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238" name="Google Shape;238;p9"/>
          <p:cNvSpPr txBox="1"/>
          <p:nvPr>
            <p:ph idx="12" type="sldNum"/>
          </p:nvPr>
        </p:nvSpPr>
        <p:spPr>
          <a:xfrm>
            <a:off x="0" y="476250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&lt;#&gt;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9"/>
          <p:cNvPicPr preferRelativeResize="0"/>
          <p:nvPr/>
        </p:nvPicPr>
        <p:blipFill rotWithShape="1">
          <a:blip r:embed="rId3">
            <a:alphaModFix/>
          </a:blip>
          <a:srcRect b="2326" l="0" r="0" t="2335"/>
          <a:stretch/>
        </p:blipFill>
        <p:spPr>
          <a:xfrm>
            <a:off x="0" y="0"/>
            <a:ext cx="1631799" cy="8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6107" y="-171450"/>
            <a:ext cx="1631786" cy="16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xperimental">
  <a:themeElements>
    <a:clrScheme name="Experimental">
      <a:dk1>
        <a:srgbClr val="000000"/>
      </a:dk1>
      <a:lt1>
        <a:srgbClr val="FFFFFF"/>
      </a:lt1>
      <a:dk2>
        <a:srgbClr val="34464D"/>
      </a:dk2>
      <a:lt2>
        <a:srgbClr val="F7F7F7"/>
      </a:lt2>
      <a:accent1>
        <a:srgbClr val="A7D878"/>
      </a:accent1>
      <a:accent2>
        <a:srgbClr val="8AC441"/>
      </a:accent2>
      <a:accent3>
        <a:srgbClr val="528C26"/>
      </a:accent3>
      <a:accent4>
        <a:srgbClr val="CFD8DD"/>
      </a:accent4>
      <a:accent5>
        <a:srgbClr val="7E8D93"/>
      </a:accent5>
      <a:accent6>
        <a:srgbClr val="519EBD"/>
      </a:accent6>
      <a:hlink>
        <a:srgbClr val="33A6D9"/>
      </a:hlink>
      <a:folHlink>
        <a:srgbClr val="81D21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2023-03-23T17:40:21Z</dcterms:created>
  <dc:creator>Piyush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D8AA9583F26B6F4FC246F66302298919</vt:lpwstr>
  </property>
  <property fmtid="{D5CDD505-2E9C-101B-9397-08002B2CF9AE}" pid="3" name="KSOProductBuildVer">
    <vt:lpwstr>1033-4.6.0.7725</vt:lpwstr>
  </property>
</Properties>
</file>